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3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2F1D0B-C5A3-495E-841F-A307F7A43B93}" type="datetimeFigureOut">
              <a:rPr lang="en-US" smtClean="0"/>
              <a:t>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573C20-A711-40B6-A173-B96C30EDD5DC}" type="slidenum">
              <a:rPr lang="en-US" smtClean="0"/>
              <a:t>‹#›</a:t>
            </a:fld>
            <a:endParaRPr lang="en-US"/>
          </a:p>
        </p:txBody>
      </p:sp>
    </p:spTree>
    <p:extLst>
      <p:ext uri="{BB962C8B-B14F-4D97-AF65-F5344CB8AC3E}">
        <p14:creationId xmlns:p14="http://schemas.microsoft.com/office/powerpoint/2010/main" val="23736725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2F923-17CC-43C0-9BDF-9DBDACE47F4B}"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2250F5-39E2-418C-A626-9F1DD84F40E3}" type="slidenum">
              <a:rPr lang="en-US" smtClean="0"/>
              <a:t>‹#›</a:t>
            </a:fld>
            <a:endParaRPr lang="en-US"/>
          </a:p>
        </p:txBody>
      </p:sp>
    </p:spTree>
    <p:extLst>
      <p:ext uri="{BB962C8B-B14F-4D97-AF65-F5344CB8AC3E}">
        <p14:creationId xmlns:p14="http://schemas.microsoft.com/office/powerpoint/2010/main" val="1408395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2250F5-39E2-418C-A626-9F1DD84F40E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Al-Karkh University of Science, College of Science, Department of Medical Physics, Subject: Electricity, Prepared by: Dr. Nihad K Ali  </a:t>
            </a:r>
            <a:endParaRPr lang="en-US"/>
          </a:p>
        </p:txBody>
      </p:sp>
    </p:spTree>
    <p:extLst>
      <p:ext uri="{BB962C8B-B14F-4D97-AF65-F5344CB8AC3E}">
        <p14:creationId xmlns:p14="http://schemas.microsoft.com/office/powerpoint/2010/main" val="3417882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76076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84173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9714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41649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20065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64209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3FA23-0DCB-473D-9F5C-4920015BF4F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754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3FA23-0DCB-473D-9F5C-4920015BF4F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6161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3FA23-0DCB-473D-9F5C-4920015BF4F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8499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8357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01063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3FA23-0DCB-473D-9F5C-4920015BF4FD}"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63A8-E986-4B41-9943-7C49A8606ACB}" type="slidenum">
              <a:rPr lang="en-US" smtClean="0"/>
              <a:t>‹#›</a:t>
            </a:fld>
            <a:endParaRPr lang="en-US"/>
          </a:p>
        </p:txBody>
      </p:sp>
    </p:spTree>
    <p:extLst>
      <p:ext uri="{BB962C8B-B14F-4D97-AF65-F5344CB8AC3E}">
        <p14:creationId xmlns:p14="http://schemas.microsoft.com/office/powerpoint/2010/main" val="1515355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99" y="533400"/>
            <a:ext cx="3345788" cy="2585323"/>
          </a:xfrm>
          <a:prstGeom prst="rect">
            <a:avLst/>
          </a:prstGeom>
        </p:spPr>
        <p:txBody>
          <a:bodyPr wrap="none">
            <a:spAutoFit/>
          </a:bodyPr>
          <a:lstStyle/>
          <a:p>
            <a:r>
              <a:rPr lang="en-US" b="1" dirty="0" smtClean="0">
                <a:effectLst/>
                <a:latin typeface="Times New Roman"/>
                <a:ea typeface="Calibri"/>
                <a:cs typeface="Arial"/>
              </a:rPr>
              <a:t>Subject: Electricity  Laboratory</a:t>
            </a:r>
          </a:p>
          <a:p>
            <a:endParaRPr lang="en-US" b="1" dirty="0">
              <a:latin typeface="Times New Roman"/>
              <a:ea typeface="Calibri"/>
              <a:cs typeface="Arial"/>
            </a:endParaRPr>
          </a:p>
          <a:p>
            <a:r>
              <a:rPr lang="en-US" b="1" dirty="0" smtClean="0">
                <a:effectLst/>
                <a:latin typeface="Times New Roman"/>
                <a:ea typeface="Calibri"/>
                <a:cs typeface="Arial"/>
              </a:rPr>
              <a:t>Experiement </a:t>
            </a:r>
            <a:r>
              <a:rPr lang="en-US" b="1" dirty="0" smtClean="0">
                <a:effectLst/>
                <a:latin typeface="Times New Roman"/>
                <a:ea typeface="Calibri"/>
                <a:cs typeface="Arial"/>
              </a:rPr>
              <a:t>1: Ohm’s Law</a:t>
            </a:r>
            <a:endParaRPr lang="en-US" b="1" dirty="0" smtClean="0">
              <a:effectLst/>
              <a:latin typeface="Times New Roman"/>
              <a:ea typeface="Calibri"/>
              <a:cs typeface="Arial"/>
            </a:endParaRPr>
          </a:p>
          <a:p>
            <a:endParaRPr lang="en-US" b="1" dirty="0" smtClean="0"/>
          </a:p>
          <a:p>
            <a:pPr lvl="0"/>
            <a:r>
              <a:rPr lang="en-US" b="1" dirty="0">
                <a:solidFill>
                  <a:prstClr val="black"/>
                </a:solidFill>
                <a:latin typeface="Times New Roman"/>
                <a:ea typeface="Calibri"/>
                <a:cs typeface="Arial"/>
              </a:rPr>
              <a:t>Al-Karkh University of Science</a:t>
            </a:r>
            <a:endParaRPr lang="en-US" b="1" dirty="0">
              <a:solidFill>
                <a:prstClr val="black"/>
              </a:solidFill>
            </a:endParaRPr>
          </a:p>
          <a:p>
            <a:pPr lvl="0"/>
            <a:r>
              <a:rPr lang="en-US" b="1" dirty="0">
                <a:solidFill>
                  <a:prstClr val="black"/>
                </a:solidFill>
                <a:latin typeface="Times New Roman"/>
                <a:ea typeface="Calibri"/>
                <a:cs typeface="Arial"/>
              </a:rPr>
              <a:t>College of Science</a:t>
            </a:r>
            <a:endParaRPr lang="en-US" b="1" dirty="0">
              <a:solidFill>
                <a:prstClr val="black"/>
              </a:solidFill>
            </a:endParaRPr>
          </a:p>
          <a:p>
            <a:pPr lvl="0"/>
            <a:r>
              <a:rPr lang="en-US" b="1" dirty="0">
                <a:solidFill>
                  <a:prstClr val="black"/>
                </a:solidFill>
                <a:latin typeface="Times New Roman"/>
                <a:ea typeface="Calibri"/>
                <a:cs typeface="Arial"/>
              </a:rPr>
              <a:t>Department of Medical Physics</a:t>
            </a:r>
            <a:endParaRPr lang="en-US" b="1" dirty="0">
              <a:solidFill>
                <a:prstClr val="black"/>
              </a:solidFill>
            </a:endParaRPr>
          </a:p>
          <a:p>
            <a:endParaRPr lang="en-US" b="1" dirty="0"/>
          </a:p>
          <a:p>
            <a:endParaRPr lang="en-US" b="1" dirty="0"/>
          </a:p>
        </p:txBody>
      </p:sp>
      <p:sp>
        <p:nvSpPr>
          <p:cNvPr id="6" name="Rectangle 5"/>
          <p:cNvSpPr/>
          <p:nvPr/>
        </p:nvSpPr>
        <p:spPr>
          <a:xfrm>
            <a:off x="3124199" y="3581400"/>
            <a:ext cx="2108269" cy="1200329"/>
          </a:xfrm>
          <a:prstGeom prst="rect">
            <a:avLst/>
          </a:prstGeom>
        </p:spPr>
        <p:txBody>
          <a:bodyPr wrap="none">
            <a:spAutoFit/>
          </a:bodyPr>
          <a:lstStyle/>
          <a:p>
            <a:r>
              <a:rPr lang="en-US" b="1" dirty="0" smtClean="0">
                <a:effectLst/>
                <a:latin typeface="Times New Roman"/>
                <a:ea typeface="Calibri"/>
                <a:cs typeface="Arial"/>
              </a:rPr>
              <a:t>Prepared by: </a:t>
            </a:r>
          </a:p>
          <a:p>
            <a:r>
              <a:rPr lang="en-US" b="1" dirty="0" smtClean="0">
                <a:effectLst/>
                <a:latin typeface="Times New Roman"/>
                <a:ea typeface="Calibri"/>
                <a:cs typeface="Arial"/>
              </a:rPr>
              <a:t>Dr. Nihad K Ali</a:t>
            </a:r>
          </a:p>
          <a:p>
            <a:r>
              <a:rPr lang="en-US" b="1" dirty="0" smtClean="0">
                <a:latin typeface="Times New Roman"/>
                <a:ea typeface="Calibri"/>
                <a:cs typeface="Arial"/>
              </a:rPr>
              <a:t>Zaineb Faleh Nazal</a:t>
            </a:r>
            <a:endParaRPr lang="en-US" b="1" dirty="0" smtClean="0">
              <a:effectLst/>
              <a:latin typeface="Times New Roman"/>
              <a:ea typeface="Calibri"/>
              <a:cs typeface="Arial"/>
            </a:endParaRPr>
          </a:p>
          <a:p>
            <a:r>
              <a:rPr lang="en-US" b="1" dirty="0" smtClean="0">
                <a:effectLst/>
                <a:latin typeface="Times New Roman"/>
                <a:ea typeface="Calibri"/>
                <a:cs typeface="Arial"/>
              </a:rPr>
              <a:t> </a:t>
            </a:r>
            <a:endParaRPr lang="en-US" b="1" dirty="0"/>
          </a:p>
        </p:txBody>
      </p:sp>
    </p:spTree>
    <p:extLst>
      <p:ext uri="{BB962C8B-B14F-4D97-AF65-F5344CB8AC3E}">
        <p14:creationId xmlns:p14="http://schemas.microsoft.com/office/powerpoint/2010/main" val="80182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405177"/>
            <a:ext cx="7391400" cy="4047839"/>
          </a:xfrm>
          <a:prstGeom prst="rect">
            <a:avLst/>
          </a:prstGeom>
        </p:spPr>
        <p:txBody>
          <a:bodyPr wrap="square">
            <a:spAutoFit/>
          </a:bodyPr>
          <a:lstStyle/>
          <a:p>
            <a:pPr algn="just">
              <a:lnSpc>
                <a:spcPct val="107000"/>
              </a:lnSpc>
              <a:spcAft>
                <a:spcPts val="800"/>
              </a:spcAft>
            </a:pPr>
            <a:r>
              <a:rPr lang="en-US" b="1" dirty="0">
                <a:latin typeface="Times New Roman"/>
                <a:ea typeface="Calibri"/>
                <a:cs typeface="Arial"/>
              </a:rPr>
              <a:t>Introduction</a:t>
            </a:r>
            <a:endParaRPr lang="en-US" sz="1400" dirty="0">
              <a:ea typeface="Calibri"/>
              <a:cs typeface="Arial"/>
            </a:endParaRPr>
          </a:p>
          <a:p>
            <a:pPr algn="just">
              <a:lnSpc>
                <a:spcPct val="107000"/>
              </a:lnSpc>
              <a:spcAft>
                <a:spcPts val="800"/>
              </a:spcAft>
            </a:pPr>
            <a:r>
              <a:rPr lang="en-US" sz="2400" dirty="0">
                <a:latin typeface="Times New Roman"/>
                <a:ea typeface="Calibri"/>
                <a:cs typeface="Arial"/>
              </a:rPr>
              <a:t>When a battery is connected to a circuit consisting of wires and other circuit elements like resistors and capacitors, voltages can develop across those elements and currents can flow through them. In this lab we will investigate three types of circuits: those with only resistors in them and those with resistors and either capacitors (RC circuits) or inductors (RL circuits). We will confirm that there is a linear relationship between current through and potential difference across resistors (Ohm’s law: </a:t>
            </a:r>
            <a:r>
              <a:rPr lang="en-US" sz="2400" i="1" dirty="0">
                <a:latin typeface="Times New Roman"/>
                <a:ea typeface="Calibri"/>
                <a:cs typeface="Arial"/>
              </a:rPr>
              <a:t>V </a:t>
            </a:r>
            <a:r>
              <a:rPr lang="en-US" sz="2400" dirty="0">
                <a:latin typeface="Times New Roman"/>
                <a:ea typeface="Calibri"/>
                <a:cs typeface="Arial"/>
              </a:rPr>
              <a:t>= </a:t>
            </a:r>
            <a:r>
              <a:rPr lang="en-US" sz="2400" i="1" dirty="0">
                <a:latin typeface="Times New Roman"/>
                <a:ea typeface="Calibri"/>
                <a:cs typeface="Arial"/>
              </a:rPr>
              <a:t>IR</a:t>
            </a:r>
            <a:r>
              <a:rPr lang="en-US" sz="2400" dirty="0">
                <a:latin typeface="Times New Roman"/>
                <a:ea typeface="Calibri"/>
                <a:cs typeface="Arial"/>
              </a:rPr>
              <a:t>).</a:t>
            </a:r>
            <a:endParaRPr lang="en-US" sz="2400" dirty="0">
              <a:ea typeface="Calibri"/>
              <a:cs typeface="Arial"/>
            </a:endParaRPr>
          </a:p>
        </p:txBody>
      </p:sp>
    </p:spTree>
    <p:extLst>
      <p:ext uri="{BB962C8B-B14F-4D97-AF65-F5344CB8AC3E}">
        <p14:creationId xmlns:p14="http://schemas.microsoft.com/office/powerpoint/2010/main" val="26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143000"/>
            <a:ext cx="7010400" cy="3883499"/>
          </a:xfrm>
          <a:prstGeom prst="rect">
            <a:avLst/>
          </a:prstGeom>
        </p:spPr>
        <p:txBody>
          <a:bodyPr wrap="square">
            <a:spAutoFit/>
          </a:bodyPr>
          <a:lstStyle/>
          <a:p>
            <a:pPr algn="just">
              <a:lnSpc>
                <a:spcPct val="107000"/>
              </a:lnSpc>
              <a:spcAft>
                <a:spcPts val="800"/>
              </a:spcAft>
            </a:pPr>
            <a:r>
              <a:rPr lang="en-US" sz="3200" b="1" dirty="0">
                <a:latin typeface="Times New Roman"/>
                <a:ea typeface="Calibri"/>
                <a:cs typeface="Arial"/>
              </a:rPr>
              <a:t>Objective of the experiment: </a:t>
            </a:r>
            <a:endParaRPr lang="en-US" sz="3200" dirty="0">
              <a:ea typeface="Calibri"/>
              <a:cs typeface="Arial"/>
            </a:endParaRPr>
          </a:p>
          <a:p>
            <a:pPr marL="342900" marR="0" lvl="0" indent="-342900" algn="just">
              <a:lnSpc>
                <a:spcPct val="107000"/>
              </a:lnSpc>
              <a:spcBef>
                <a:spcPts val="0"/>
              </a:spcBef>
              <a:spcAft>
                <a:spcPts val="0"/>
              </a:spcAft>
              <a:buFont typeface="+mj-lt"/>
              <a:buAutoNum type="arabicPeriod"/>
            </a:pPr>
            <a:r>
              <a:rPr lang="en-US" sz="3200" dirty="0">
                <a:latin typeface="Times New Roman"/>
                <a:ea typeface="Calibri"/>
                <a:cs typeface="Arial"/>
              </a:rPr>
              <a:t>Realization of Ohm’s law experimentally (finding the linear relation between voltage and current passing through a liner resistance).</a:t>
            </a:r>
            <a:endParaRPr lang="en-US" sz="3200" dirty="0">
              <a:ea typeface="Calibri"/>
              <a:cs typeface="Arial"/>
            </a:endParaRPr>
          </a:p>
          <a:p>
            <a:pPr marL="342900" marR="0" lvl="0" indent="-342900" algn="just">
              <a:lnSpc>
                <a:spcPct val="107000"/>
              </a:lnSpc>
              <a:spcBef>
                <a:spcPts val="0"/>
              </a:spcBef>
              <a:spcAft>
                <a:spcPts val="800"/>
              </a:spcAft>
              <a:buFont typeface="+mj-lt"/>
              <a:buAutoNum type="arabicPeriod"/>
            </a:pPr>
            <a:r>
              <a:rPr lang="en-US" sz="3200" dirty="0">
                <a:latin typeface="Times New Roman"/>
                <a:ea typeface="Calibri"/>
                <a:cs typeface="Arial"/>
              </a:rPr>
              <a:t>Measuring the resistance used in the experiment.</a:t>
            </a:r>
            <a:endParaRPr lang="en-US" sz="3200" dirty="0">
              <a:ea typeface="Calibri"/>
              <a:cs typeface="Arial"/>
            </a:endParaRPr>
          </a:p>
        </p:txBody>
      </p:sp>
    </p:spTree>
    <p:extLst>
      <p:ext uri="{BB962C8B-B14F-4D97-AF65-F5344CB8AC3E}">
        <p14:creationId xmlns:p14="http://schemas.microsoft.com/office/powerpoint/2010/main" val="17797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914400" y="1422746"/>
                <a:ext cx="7391400" cy="4128566"/>
              </a:xfrm>
              <a:prstGeom prst="rect">
                <a:avLst/>
              </a:prstGeom>
            </p:spPr>
            <p:txBody>
              <a:bodyPr wrap="square">
                <a:spAutoFit/>
              </a:bodyPr>
              <a:lstStyle/>
              <a:p>
                <a:pPr algn="just">
                  <a:lnSpc>
                    <a:spcPct val="107000"/>
                  </a:lnSpc>
                  <a:spcAft>
                    <a:spcPts val="800"/>
                  </a:spcAft>
                </a:pPr>
                <a:r>
                  <a:rPr lang="en-US" sz="2400" b="1" dirty="0">
                    <a:latin typeface="Times New Roman"/>
                    <a:ea typeface="Calibri"/>
                    <a:cs typeface="Arial"/>
                  </a:rPr>
                  <a:t>Theory</a:t>
                </a:r>
                <a:r>
                  <a:rPr lang="en-US" sz="2400" dirty="0">
                    <a:effectLst/>
                    <a:latin typeface="Times New Roman"/>
                    <a:ea typeface="Calibri"/>
                    <a:cs typeface="Arial"/>
                  </a:rPr>
                  <a:t>:</a:t>
                </a:r>
                <a:endParaRPr lang="en-US" sz="2400" dirty="0">
                  <a:ea typeface="Calibri"/>
                  <a:cs typeface="Arial"/>
                </a:endParaRPr>
              </a:p>
              <a:p>
                <a:pPr algn="just">
                  <a:lnSpc>
                    <a:spcPct val="107000"/>
                  </a:lnSpc>
                  <a:spcAft>
                    <a:spcPts val="800"/>
                  </a:spcAft>
                </a:pPr>
                <a:r>
                  <a:rPr lang="en-US" sz="2400" dirty="0">
                    <a:effectLst/>
                    <a:latin typeface="Times New Roman"/>
                    <a:ea typeface="Calibri"/>
                    <a:cs typeface="Arial"/>
                  </a:rPr>
                  <a:t>Ohm’s law states that the voltage difference between two sides of resistive metal conductor (Voltage, </a:t>
                </a:r>
                <a:r>
                  <a:rPr lang="en-US" sz="2400" b="1" dirty="0">
                    <a:effectLst/>
                    <a:latin typeface="Times New Roman"/>
                    <a:ea typeface="Calibri"/>
                    <a:cs typeface="Arial"/>
                  </a:rPr>
                  <a:t>V</a:t>
                </a:r>
                <a:r>
                  <a:rPr lang="en-US" sz="2400" dirty="0">
                    <a:effectLst/>
                    <a:latin typeface="Times New Roman"/>
                    <a:ea typeface="Calibri"/>
                    <a:cs typeface="Arial"/>
                  </a:rPr>
                  <a:t>) is directly proportional to current intensity passing through it (Current, </a:t>
                </a:r>
                <a:r>
                  <a:rPr lang="en-US" sz="2400" b="1" dirty="0">
                    <a:effectLst/>
                    <a:latin typeface="Times New Roman"/>
                    <a:ea typeface="Calibri"/>
                    <a:cs typeface="Arial"/>
                  </a:rPr>
                  <a:t>I</a:t>
                </a:r>
                <a:r>
                  <a:rPr lang="en-US" sz="2400" dirty="0">
                    <a:effectLst/>
                    <a:latin typeface="Times New Roman"/>
                    <a:ea typeface="Calibri"/>
                    <a:cs typeface="Arial"/>
                  </a:rPr>
                  <a:t>) with fixed temperature. This law considered among most important laws in electricity, and its mathematical formula is: </a:t>
                </a:r>
                <a:endParaRPr lang="en-US" sz="2400" dirty="0">
                  <a:ea typeface="Calibri"/>
                  <a:cs typeface="Arial"/>
                </a:endParaRPr>
              </a:p>
              <a:p>
                <a:pPr algn="just">
                  <a:lnSpc>
                    <a:spcPct val="107000"/>
                  </a:lnSpc>
                  <a:spcAft>
                    <a:spcPts val="800"/>
                  </a:spcAft>
                </a:pPr>
                <a:r>
                  <a:rPr lang="en-US" sz="2400" dirty="0">
                    <a:effectLst/>
                    <a:latin typeface="Times New Roman"/>
                    <a:ea typeface="Calibri"/>
                    <a:cs typeface="Arial"/>
                  </a:rPr>
                  <a:t> </a:t>
                </a:r>
                <a:endParaRPr lang="en-US" sz="2400" dirty="0">
                  <a:ea typeface="Calibri"/>
                  <a:cs typeface="Arial"/>
                </a:endParaRPr>
              </a:p>
              <a:p>
                <a:pPr marL="457200" marR="0" algn="ctr">
                  <a:lnSpc>
                    <a:spcPct val="107000"/>
                  </a:lnSpc>
                  <a:spcBef>
                    <a:spcPts val="0"/>
                  </a:spcBef>
                  <a:spcAft>
                    <a:spcPts val="800"/>
                  </a:spcAft>
                </a:pPr>
                <a14:m>
                  <m:oMath xmlns:m="http://schemas.openxmlformats.org/officeDocument/2006/math">
                    <m:r>
                      <a:rPr lang="en-US" sz="2400" b="1" i="1">
                        <a:effectLst/>
                        <a:latin typeface="Cambria Math"/>
                        <a:ea typeface="Calibri"/>
                        <a:cs typeface="Cambria Math"/>
                      </a:rPr>
                      <m:t>𝑰</m:t>
                    </m:r>
                    <m:r>
                      <a:rPr lang="en-US" sz="2400" b="1" i="1">
                        <a:effectLst/>
                        <a:latin typeface="Cambria Math"/>
                        <a:ea typeface="Calibri"/>
                        <a:cs typeface="Cambria Math"/>
                      </a:rPr>
                      <m:t>=</m:t>
                    </m:r>
                    <m:f>
                      <m:fPr>
                        <m:ctrlPr>
                          <a:rPr lang="en-US" sz="2400" b="1" i="1">
                            <a:effectLst/>
                            <a:latin typeface="Cambria Math"/>
                            <a:ea typeface="Calibri"/>
                            <a:cs typeface="Times New Roman"/>
                          </a:rPr>
                        </m:ctrlPr>
                      </m:fPr>
                      <m:num>
                        <m:r>
                          <a:rPr lang="en-US" sz="2400" b="1" i="1">
                            <a:effectLst/>
                            <a:latin typeface="Cambria Math"/>
                            <a:ea typeface="Calibri"/>
                            <a:cs typeface="Cambria Math"/>
                          </a:rPr>
                          <m:t>𝑽</m:t>
                        </m:r>
                      </m:num>
                      <m:den>
                        <m:r>
                          <a:rPr lang="en-US" sz="2400" b="1" i="1">
                            <a:effectLst/>
                            <a:latin typeface="Cambria Math"/>
                            <a:ea typeface="Calibri"/>
                            <a:cs typeface="Cambria Math"/>
                          </a:rPr>
                          <m:t>𝑹</m:t>
                        </m:r>
                      </m:den>
                    </m:f>
                  </m:oMath>
                </a14:m>
                <a:r>
                  <a:rPr lang="en-US" sz="2400" i="1" dirty="0">
                    <a:effectLst/>
                    <a:latin typeface="Times New Roman"/>
                    <a:ea typeface="Calibri"/>
                    <a:cs typeface="Arial"/>
                  </a:rPr>
                  <a:t>  </a:t>
                </a:r>
                <a:r>
                  <a:rPr lang="en-US" sz="2400" dirty="0">
                    <a:effectLst/>
                    <a:latin typeface="Times New Roman"/>
                    <a:ea typeface="Calibri"/>
                    <a:cs typeface="Arial"/>
                  </a:rPr>
                  <a:t>	or	</a:t>
                </a:r>
                <a14:m>
                  <m:oMath xmlns:m="http://schemas.openxmlformats.org/officeDocument/2006/math">
                    <m:r>
                      <a:rPr lang="en-US" sz="2400" b="1" i="1">
                        <a:effectLst/>
                        <a:latin typeface="Cambria Math"/>
                        <a:ea typeface="Calibri"/>
                        <a:cs typeface="Times New Roman"/>
                      </a:rPr>
                      <m:t>𝑽</m:t>
                    </m:r>
                    <m:r>
                      <a:rPr lang="en-US" sz="2400" b="1" i="1">
                        <a:effectLst/>
                        <a:latin typeface="Cambria Math"/>
                        <a:ea typeface="Calibri"/>
                        <a:cs typeface="Times New Roman"/>
                      </a:rPr>
                      <m:t>=</m:t>
                    </m:r>
                    <m:r>
                      <a:rPr lang="en-US" sz="2400" b="1" i="1">
                        <a:effectLst/>
                        <a:latin typeface="Cambria Math"/>
                        <a:ea typeface="Calibri"/>
                        <a:cs typeface="Times New Roman"/>
                      </a:rPr>
                      <m:t>𝑰𝑹</m:t>
                    </m:r>
                  </m:oMath>
                </a14:m>
                <a:r>
                  <a:rPr lang="en-US" sz="2400" dirty="0">
                    <a:effectLst/>
                    <a:latin typeface="Times New Roman"/>
                    <a:ea typeface="Times New Roman"/>
                    <a:cs typeface="Arial"/>
                  </a:rPr>
                  <a:t>	or	</a:t>
                </a:r>
                <a14:m>
                  <m:oMath xmlns:m="http://schemas.openxmlformats.org/officeDocument/2006/math">
                    <m:r>
                      <a:rPr lang="en-US" sz="2400" b="1" i="1">
                        <a:effectLst/>
                        <a:latin typeface="Cambria Math"/>
                        <a:ea typeface="Times New Roman"/>
                        <a:cs typeface="Cambria Math"/>
                      </a:rPr>
                      <m:t>𝑹</m:t>
                    </m:r>
                    <m:r>
                      <a:rPr lang="en-US" sz="2400" b="1" i="1">
                        <a:effectLst/>
                        <a:latin typeface="Cambria Math"/>
                        <a:ea typeface="Times New Roman"/>
                        <a:cs typeface="Cambria Math"/>
                      </a:rPr>
                      <m:t>=</m:t>
                    </m:r>
                    <m:f>
                      <m:fPr>
                        <m:ctrlPr>
                          <a:rPr lang="en-US" sz="2400" b="1" i="1">
                            <a:effectLst/>
                            <a:latin typeface="Cambria Math"/>
                            <a:ea typeface="Times New Roman"/>
                            <a:cs typeface="Times New Roman"/>
                          </a:rPr>
                        </m:ctrlPr>
                      </m:fPr>
                      <m:num>
                        <m:r>
                          <a:rPr lang="en-US" sz="2400" b="1" i="1">
                            <a:effectLst/>
                            <a:latin typeface="Cambria Math"/>
                            <a:ea typeface="Times New Roman"/>
                            <a:cs typeface="Cambria Math"/>
                          </a:rPr>
                          <m:t>𝑽</m:t>
                        </m:r>
                      </m:num>
                      <m:den>
                        <m:r>
                          <a:rPr lang="en-US" sz="2400" b="1" i="1">
                            <a:effectLst/>
                            <a:latin typeface="Cambria Math"/>
                            <a:ea typeface="Times New Roman"/>
                            <a:cs typeface="Cambria Math"/>
                          </a:rPr>
                          <m:t>𝑰</m:t>
                        </m:r>
                      </m:den>
                    </m:f>
                  </m:oMath>
                </a14:m>
                <a:endParaRPr lang="en-US" sz="24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914400" y="1422746"/>
                <a:ext cx="7391400" cy="4128566"/>
              </a:xfrm>
              <a:prstGeom prst="rect">
                <a:avLst/>
              </a:prstGeom>
              <a:blipFill rotWithShape="1">
                <a:blip r:embed="rId2"/>
                <a:stretch>
                  <a:fillRect l="-1237" t="-1180" r="-1154" b="-442"/>
                </a:stretch>
              </a:blipFill>
            </p:spPr>
            <p:txBody>
              <a:bodyPr/>
              <a:lstStyle/>
              <a:p>
                <a:r>
                  <a:rPr lang="en-US">
                    <a:noFill/>
                  </a:rPr>
                  <a:t> </a:t>
                </a:r>
              </a:p>
            </p:txBody>
          </p:sp>
        </mc:Fallback>
      </mc:AlternateContent>
    </p:spTree>
    <p:extLst>
      <p:ext uri="{BB962C8B-B14F-4D97-AF65-F5344CB8AC3E}">
        <p14:creationId xmlns:p14="http://schemas.microsoft.com/office/powerpoint/2010/main" val="298113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493744"/>
            <a:ext cx="4572000" cy="2835713"/>
          </a:xfrm>
          <a:prstGeom prst="rect">
            <a:avLst/>
          </a:prstGeom>
        </p:spPr>
        <p:txBody>
          <a:bodyPr>
            <a:spAutoFit/>
          </a:bodyPr>
          <a:lstStyle/>
          <a:p>
            <a:pPr algn="just">
              <a:lnSpc>
                <a:spcPct val="107000"/>
              </a:lnSpc>
            </a:pPr>
            <a:r>
              <a:rPr lang="en-US" sz="2800" b="1" dirty="0">
                <a:latin typeface="Times New Roman"/>
                <a:ea typeface="Calibri"/>
                <a:cs typeface="Arial"/>
              </a:rPr>
              <a:t>Instruments:</a:t>
            </a:r>
            <a:endParaRPr lang="en-US" sz="2800" dirty="0">
              <a:ea typeface="Calibri"/>
              <a:cs typeface="Arial"/>
            </a:endParaRPr>
          </a:p>
          <a:p>
            <a:pPr marL="342900" marR="0" lvl="0" indent="-342900" algn="just">
              <a:lnSpc>
                <a:spcPct val="107000"/>
              </a:lnSpc>
              <a:spcBef>
                <a:spcPts val="0"/>
              </a:spcBef>
              <a:spcAft>
                <a:spcPts val="0"/>
              </a:spcAft>
              <a:buFont typeface="Symbol"/>
              <a:buChar char=""/>
            </a:pPr>
            <a:r>
              <a:rPr lang="en-US" sz="2800" dirty="0">
                <a:latin typeface="Times New Roman"/>
                <a:ea typeface="Calibri"/>
                <a:cs typeface="Arial"/>
              </a:rPr>
              <a:t>DC power supply.</a:t>
            </a:r>
            <a:endParaRPr lang="en-US" sz="2800" dirty="0">
              <a:ea typeface="Calibri"/>
              <a:cs typeface="Arial"/>
            </a:endParaRPr>
          </a:p>
          <a:p>
            <a:pPr marL="342900" marR="0" lvl="0" indent="-342900" algn="just">
              <a:lnSpc>
                <a:spcPct val="107000"/>
              </a:lnSpc>
              <a:spcBef>
                <a:spcPts val="0"/>
              </a:spcBef>
              <a:spcAft>
                <a:spcPts val="0"/>
              </a:spcAft>
              <a:buFont typeface="Symbol"/>
              <a:buChar char=""/>
            </a:pPr>
            <a:r>
              <a:rPr lang="en-US" sz="2800" dirty="0">
                <a:latin typeface="Times New Roman"/>
                <a:ea typeface="Calibri"/>
                <a:cs typeface="Arial"/>
              </a:rPr>
              <a:t>Small resistor.</a:t>
            </a:r>
            <a:endParaRPr lang="en-US" sz="2800" dirty="0">
              <a:ea typeface="Calibri"/>
              <a:cs typeface="Arial"/>
            </a:endParaRPr>
          </a:p>
          <a:p>
            <a:pPr marL="342900" marR="0" lvl="0" indent="-342900" algn="just">
              <a:lnSpc>
                <a:spcPct val="107000"/>
              </a:lnSpc>
              <a:spcBef>
                <a:spcPts val="0"/>
              </a:spcBef>
              <a:spcAft>
                <a:spcPts val="0"/>
              </a:spcAft>
              <a:buFont typeface="Symbol"/>
              <a:buChar char=""/>
            </a:pPr>
            <a:r>
              <a:rPr lang="en-US" sz="2800" dirty="0">
                <a:latin typeface="Times New Roman"/>
                <a:ea typeface="Calibri"/>
                <a:cs typeface="Arial"/>
              </a:rPr>
              <a:t>Voltmeter.</a:t>
            </a:r>
            <a:endParaRPr lang="en-US" sz="2800" dirty="0">
              <a:ea typeface="Calibri"/>
              <a:cs typeface="Arial"/>
            </a:endParaRPr>
          </a:p>
          <a:p>
            <a:pPr marL="342900" marR="0" lvl="0" indent="-342900" algn="just">
              <a:lnSpc>
                <a:spcPct val="107000"/>
              </a:lnSpc>
              <a:spcBef>
                <a:spcPts val="0"/>
              </a:spcBef>
              <a:spcAft>
                <a:spcPts val="0"/>
              </a:spcAft>
              <a:buFont typeface="Symbol"/>
              <a:buChar char=""/>
            </a:pPr>
            <a:r>
              <a:rPr lang="en-US" sz="2800" dirty="0">
                <a:latin typeface="Times New Roman"/>
                <a:ea typeface="Calibri"/>
                <a:cs typeface="Arial"/>
              </a:rPr>
              <a:t>Ammeter.</a:t>
            </a:r>
            <a:endParaRPr lang="en-US" sz="2800" dirty="0">
              <a:ea typeface="Calibri"/>
              <a:cs typeface="Arial"/>
            </a:endParaRPr>
          </a:p>
          <a:p>
            <a:pPr marL="342900" marR="0" lvl="0" indent="-342900" algn="just">
              <a:lnSpc>
                <a:spcPct val="107000"/>
              </a:lnSpc>
              <a:spcBef>
                <a:spcPts val="0"/>
              </a:spcBef>
              <a:spcAft>
                <a:spcPts val="800"/>
              </a:spcAft>
              <a:buFont typeface="Symbol"/>
              <a:buChar char=""/>
            </a:pPr>
            <a:r>
              <a:rPr lang="en-US" sz="2800" dirty="0">
                <a:latin typeface="Times New Roman"/>
                <a:ea typeface="Calibri"/>
                <a:cs typeface="Arial"/>
              </a:rPr>
              <a:t>Connection wires.</a:t>
            </a:r>
            <a:endParaRPr lang="en-US" sz="2800" dirty="0">
              <a:ea typeface="Calibri"/>
              <a:cs typeface="Arial"/>
            </a:endParaRPr>
          </a:p>
        </p:txBody>
      </p:sp>
    </p:spTree>
    <p:extLst>
      <p:ext uri="{BB962C8B-B14F-4D97-AF65-F5344CB8AC3E}">
        <p14:creationId xmlns:p14="http://schemas.microsoft.com/office/powerpoint/2010/main" val="472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07899552"/>
              </p:ext>
            </p:extLst>
          </p:nvPr>
        </p:nvGraphicFramePr>
        <p:xfrm>
          <a:off x="1747520" y="5410200"/>
          <a:ext cx="5725160" cy="847980"/>
        </p:xfrm>
        <a:graphic>
          <a:graphicData uri="http://schemas.openxmlformats.org/drawingml/2006/table">
            <a:tbl>
              <a:tblPr firstRow="1" firstCol="1" bandRow="1"/>
              <a:tblGrid>
                <a:gridCol w="715645"/>
                <a:gridCol w="715645"/>
                <a:gridCol w="715645"/>
                <a:gridCol w="715645"/>
                <a:gridCol w="715645"/>
                <a:gridCol w="715645"/>
                <a:gridCol w="715645"/>
                <a:gridCol w="715645"/>
              </a:tblGrid>
              <a:tr h="0">
                <a:tc>
                  <a:txBody>
                    <a:bodyPr/>
                    <a:lstStyle/>
                    <a:p>
                      <a:pPr marL="0" marR="0">
                        <a:lnSpc>
                          <a:spcPct val="107000"/>
                        </a:lnSpc>
                        <a:spcBef>
                          <a:spcPts val="0"/>
                        </a:spcBef>
                        <a:spcAft>
                          <a:spcPts val="0"/>
                        </a:spcAft>
                      </a:pPr>
                      <a:r>
                        <a:rPr lang="en-US" sz="1400" dirty="0">
                          <a:effectLst/>
                          <a:latin typeface="Times New Roman"/>
                          <a:ea typeface="Calibri"/>
                          <a:cs typeface="Arial"/>
                        </a:rPr>
                        <a:t>V (volt)</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07000"/>
                        </a:lnSpc>
                        <a:spcBef>
                          <a:spcPts val="0"/>
                        </a:spcBef>
                        <a:spcAft>
                          <a:spcPts val="0"/>
                        </a:spcAft>
                      </a:pPr>
                      <a:r>
                        <a:rPr lang="en-US" sz="1400">
                          <a:effectLst/>
                          <a:latin typeface="Times New Roman"/>
                          <a:ea typeface="Calibri"/>
                          <a:cs typeface="Arial"/>
                        </a:rPr>
                        <a:t>I (amp)</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r>
                        <a:rPr lang="en-US" sz="2600" dirty="0">
                          <a:effectLst/>
                          <a:latin typeface="Times New Roman"/>
                          <a:ea typeface="Calibri"/>
                          <a:cs typeface="Arial"/>
                        </a:rPr>
                        <a:t> </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a:effectLst/>
                          <a:latin typeface="Times New Roman"/>
                          <a:ea typeface="Calibri"/>
                          <a:cs typeface="Arial"/>
                        </a:rPr>
                        <a:t> </a:t>
                      </a:r>
                      <a:endParaRPr lang="en-US" sz="110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2600" dirty="0">
                          <a:effectLst/>
                          <a:latin typeface="Times New Roman"/>
                          <a:ea typeface="Calibri"/>
                          <a:cs typeface="Arial"/>
                        </a:rPr>
                        <a:t> </a:t>
                      </a:r>
                      <a:endParaRPr lang="en-US" sz="1100"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
          <p:cNvSpPr>
            <a:spLocks noChangeArrowheads="1"/>
          </p:cNvSpPr>
          <p:nvPr/>
        </p:nvSpPr>
        <p:spPr bwMode="auto">
          <a:xfrm>
            <a:off x="381000" y="304800"/>
            <a:ext cx="8458200"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Methods: </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Connect the circuit as shown in Figure 1. </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Make sure the circuit is connected correctly by observing the Ammeter reading.</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Record  number of readings for current (</a:t>
            </a:r>
            <a:r>
              <a:rPr kumimoji="0" lang="en-US" alt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a:t>
            </a: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by changing the voltage each time, as shown in table below:</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Draw the relation between current (</a:t>
            </a:r>
            <a:r>
              <a:rPr kumimoji="0" lang="en-US" alt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a:t>
            </a: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voltage (</a:t>
            </a:r>
            <a:r>
              <a:rPr kumimoji="0" lang="en-US" altLang="en-US"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a:t>
            </a: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from the reading you recorded, as shown in Figure 2.</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Find the slope value from the relation : </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chemeClr val="tx1"/>
                </a:solidFill>
                <a:effectLst/>
                <a:latin typeface="Calibri" pitchFamily="34" charset="0"/>
                <a:ea typeface="Calibri" pitchFamily="34" charset="0"/>
                <a:cs typeface="Cambria Math" pitchFamily="18" charset="0"/>
              </a:rPr>
              <a:t>Slope</a:t>
            </a:r>
            <a:r>
              <a:rPr kumimoji="0" lang="en-US" altLang="en-US" sz="2400" b="0" i="0" u="none" strike="noStrike" cap="none" normalizeH="0" baseline="0" dirty="0" smtClean="0">
                <a:ln>
                  <a:noFill/>
                </a:ln>
                <a:solidFill>
                  <a:schemeClr val="tx1"/>
                </a:solidFill>
                <a:effectLst/>
                <a:latin typeface="Calibri" pitchFamily="34" charset="0"/>
                <a:ea typeface="Calibri" pitchFamily="34" charset="0"/>
                <a:cs typeface="Cambria Math" pitchFamily="18" charset="0"/>
              </a:rPr>
              <a:t>=</a:t>
            </a:r>
            <a:r>
              <a:rPr kumimoji="0" lang="en-US" altLang="en-US" sz="2400" b="0" i="1"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t>△I</a:t>
            </a:r>
            <a:r>
              <a:rPr kumimoji="0" lang="en-US" altLang="en-US" sz="2400" b="0" i="0" u="none" strike="noStrike" cap="none" normalizeH="0" baseline="0" dirty="0" smtClean="0">
                <a:ln>
                  <a:noFill/>
                </a:ln>
                <a:solidFill>
                  <a:schemeClr val="tx1"/>
                </a:solidFill>
                <a:effectLst/>
                <a:latin typeface="Calibri" pitchFamily="34" charset="0"/>
                <a:ea typeface="Calibri" pitchFamily="34" charset="0"/>
                <a:cs typeface="Cambria Math" pitchFamily="18" charset="0"/>
              </a:rPr>
              <a:t>△V</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Calculate the current value through the relation: </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dirty="0" smtClean="0">
                <a:ln>
                  <a:noFill/>
                </a:ln>
                <a:solidFill>
                  <a:schemeClr val="tx1"/>
                </a:solidFill>
                <a:effectLst/>
                <a:latin typeface="Calibri" pitchFamily="34" charset="0"/>
                <a:ea typeface="Calibri" pitchFamily="34" charset="0"/>
                <a:cs typeface="Cambria Math" pitchFamily="18" charset="0"/>
              </a:rPr>
              <a:t>R</a:t>
            </a:r>
            <a:r>
              <a:rPr kumimoji="0" lang="en-US" altLang="en-US" sz="2400" b="0" i="0" u="none" strike="noStrike" cap="none" normalizeH="0" baseline="0" dirty="0" smtClean="0">
                <a:ln>
                  <a:noFill/>
                </a:ln>
                <a:solidFill>
                  <a:schemeClr val="tx1"/>
                </a:solidFill>
                <a:effectLst/>
                <a:latin typeface="Calibri" pitchFamily="34" charset="0"/>
                <a:ea typeface="Calibri" pitchFamily="34" charset="0"/>
                <a:cs typeface="Cambria Math" pitchFamily="18" charset="0"/>
              </a:rPr>
              <a:t>=1Slope</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Which should be equal to the fixed resistant used in the experiment. </a:t>
            </a:r>
            <a:endParaRPr kumimoji="0" lang="en-US" altLang="en-US" sz="24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404169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371</Words>
  <Application>Microsoft Office PowerPoint</Application>
  <PresentationFormat>On-screen Show (4:3)</PresentationFormat>
  <Paragraphs>54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Home &amp; Offices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UTM-PC</dc:creator>
  <cp:lastModifiedBy>UTM-PC</cp:lastModifiedBy>
  <cp:revision>13</cp:revision>
  <dcterms:created xsi:type="dcterms:W3CDTF">2018-11-23T11:36:21Z</dcterms:created>
  <dcterms:modified xsi:type="dcterms:W3CDTF">2019-01-14T06:38:27Z</dcterms:modified>
</cp:coreProperties>
</file>